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0" r:id="rId3"/>
    <p:sldId id="398" r:id="rId4"/>
    <p:sldId id="331" r:id="rId5"/>
    <p:sldId id="332" r:id="rId6"/>
    <p:sldId id="333" r:id="rId7"/>
    <p:sldId id="360" r:id="rId8"/>
    <p:sldId id="391" r:id="rId9"/>
    <p:sldId id="393" r:id="rId10"/>
    <p:sldId id="362" r:id="rId11"/>
    <p:sldId id="394" r:id="rId12"/>
    <p:sldId id="363" r:id="rId13"/>
    <p:sldId id="364" r:id="rId14"/>
    <p:sldId id="395" r:id="rId15"/>
    <p:sldId id="365" r:id="rId16"/>
    <p:sldId id="375" r:id="rId17"/>
    <p:sldId id="296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99" r:id="rId26"/>
    <p:sldId id="383" r:id="rId27"/>
    <p:sldId id="385" r:id="rId28"/>
    <p:sldId id="389" r:id="rId29"/>
    <p:sldId id="387" r:id="rId30"/>
    <p:sldId id="400" r:id="rId31"/>
    <p:sldId id="390" r:id="rId32"/>
    <p:sldId id="367" r:id="rId33"/>
    <p:sldId id="368" r:id="rId34"/>
    <p:sldId id="369" r:id="rId35"/>
    <p:sldId id="370" r:id="rId36"/>
    <p:sldId id="373" r:id="rId37"/>
    <p:sldId id="374" r:id="rId3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rent\brentfiles\forest_climatebook\historicalpaper\npp_co2_gain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 Fertilization and NPP change</a:t>
            </a:r>
          </a:p>
        </c:rich>
      </c:tx>
      <c:layout>
        <c:manualLayout>
          <c:xMode val="edge"/>
          <c:yMode val="edge"/>
          <c:x val="0.222892805191752"/>
          <c:y val="2.6993629662810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16819256996485"/>
          <c:y val="0.15821614617581833"/>
          <c:w val="0.74113943403438964"/>
          <c:h val="0.73438454391526131"/>
        </c:manualLayout>
      </c:layout>
      <c:lineChart>
        <c:grouping val="standard"/>
        <c:varyColors val="0"/>
        <c:ser>
          <c:idx val="0"/>
          <c:order val="0"/>
          <c:tx>
            <c:v>PPM CO2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Norbyfrom1900!$H$5:$H$120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Norbyfrom1900!$J$5:$J$120</c:f>
              <c:numCache>
                <c:formatCode>General</c:formatCode>
                <c:ptCount val="116"/>
                <c:pt idx="0">
                  <c:v>295.7</c:v>
                </c:pt>
                <c:pt idx="1">
                  <c:v>296.2</c:v>
                </c:pt>
                <c:pt idx="2">
                  <c:v>296.60000000000002</c:v>
                </c:pt>
                <c:pt idx="3">
                  <c:v>297</c:v>
                </c:pt>
                <c:pt idx="4">
                  <c:v>297.5</c:v>
                </c:pt>
                <c:pt idx="5">
                  <c:v>298</c:v>
                </c:pt>
                <c:pt idx="6">
                  <c:v>298.39999999999998</c:v>
                </c:pt>
                <c:pt idx="7">
                  <c:v>298.8</c:v>
                </c:pt>
                <c:pt idx="8">
                  <c:v>299.3</c:v>
                </c:pt>
                <c:pt idx="9">
                  <c:v>299.7</c:v>
                </c:pt>
                <c:pt idx="10">
                  <c:v>300.10000000000002</c:v>
                </c:pt>
                <c:pt idx="11">
                  <c:v>300.60000000000002</c:v>
                </c:pt>
                <c:pt idx="12">
                  <c:v>301</c:v>
                </c:pt>
                <c:pt idx="13">
                  <c:v>301.3</c:v>
                </c:pt>
                <c:pt idx="14">
                  <c:v>301.39999999999998</c:v>
                </c:pt>
                <c:pt idx="15">
                  <c:v>301.60000000000002</c:v>
                </c:pt>
                <c:pt idx="16">
                  <c:v>302</c:v>
                </c:pt>
                <c:pt idx="17">
                  <c:v>302.39999999999998</c:v>
                </c:pt>
                <c:pt idx="18">
                  <c:v>302.8</c:v>
                </c:pt>
                <c:pt idx="19">
                  <c:v>303</c:v>
                </c:pt>
                <c:pt idx="20">
                  <c:v>303.39999999999998</c:v>
                </c:pt>
                <c:pt idx="21">
                  <c:v>303.7</c:v>
                </c:pt>
                <c:pt idx="22">
                  <c:v>304.10000000000002</c:v>
                </c:pt>
                <c:pt idx="23">
                  <c:v>304.5</c:v>
                </c:pt>
                <c:pt idx="24">
                  <c:v>304.89999999999998</c:v>
                </c:pt>
                <c:pt idx="25">
                  <c:v>305.3</c:v>
                </c:pt>
                <c:pt idx="26">
                  <c:v>305.8</c:v>
                </c:pt>
                <c:pt idx="27">
                  <c:v>306.2</c:v>
                </c:pt>
                <c:pt idx="28">
                  <c:v>306.60000000000002</c:v>
                </c:pt>
                <c:pt idx="29">
                  <c:v>307.2</c:v>
                </c:pt>
                <c:pt idx="30">
                  <c:v>307.5</c:v>
                </c:pt>
                <c:pt idx="31">
                  <c:v>308</c:v>
                </c:pt>
                <c:pt idx="32">
                  <c:v>308.3</c:v>
                </c:pt>
                <c:pt idx="33">
                  <c:v>308.89999999999998</c:v>
                </c:pt>
                <c:pt idx="34">
                  <c:v>309.3</c:v>
                </c:pt>
                <c:pt idx="35">
                  <c:v>309.7</c:v>
                </c:pt>
                <c:pt idx="36">
                  <c:v>310.10000000000002</c:v>
                </c:pt>
                <c:pt idx="37">
                  <c:v>310.60000000000002</c:v>
                </c:pt>
                <c:pt idx="38">
                  <c:v>311</c:v>
                </c:pt>
                <c:pt idx="39">
                  <c:v>311.2</c:v>
                </c:pt>
                <c:pt idx="40">
                  <c:v>311.3</c:v>
                </c:pt>
                <c:pt idx="41">
                  <c:v>311</c:v>
                </c:pt>
                <c:pt idx="42">
                  <c:v>310.7</c:v>
                </c:pt>
                <c:pt idx="43">
                  <c:v>310.5</c:v>
                </c:pt>
                <c:pt idx="44">
                  <c:v>310.2</c:v>
                </c:pt>
                <c:pt idx="45">
                  <c:v>310.3</c:v>
                </c:pt>
                <c:pt idx="46">
                  <c:v>310.3</c:v>
                </c:pt>
                <c:pt idx="47">
                  <c:v>310.39999999999998</c:v>
                </c:pt>
                <c:pt idx="48">
                  <c:v>310.5</c:v>
                </c:pt>
                <c:pt idx="49">
                  <c:v>310.89999999999998</c:v>
                </c:pt>
                <c:pt idx="50">
                  <c:v>311.3</c:v>
                </c:pt>
                <c:pt idx="51">
                  <c:v>311.8</c:v>
                </c:pt>
                <c:pt idx="52">
                  <c:v>312.2</c:v>
                </c:pt>
                <c:pt idx="53">
                  <c:v>312.60000000000002</c:v>
                </c:pt>
                <c:pt idx="54">
                  <c:v>313.2</c:v>
                </c:pt>
                <c:pt idx="55">
                  <c:v>313.7</c:v>
                </c:pt>
                <c:pt idx="56">
                  <c:v>314.3</c:v>
                </c:pt>
                <c:pt idx="57">
                  <c:v>314.8</c:v>
                </c:pt>
                <c:pt idx="58">
                  <c:v>315.33999999999997</c:v>
                </c:pt>
                <c:pt idx="59">
                  <c:v>316.18</c:v>
                </c:pt>
                <c:pt idx="60">
                  <c:v>317.07</c:v>
                </c:pt>
                <c:pt idx="61">
                  <c:v>317.73</c:v>
                </c:pt>
                <c:pt idx="62">
                  <c:v>318.43</c:v>
                </c:pt>
                <c:pt idx="63">
                  <c:v>319.08</c:v>
                </c:pt>
                <c:pt idx="64">
                  <c:v>319.64999999999998</c:v>
                </c:pt>
                <c:pt idx="65">
                  <c:v>320.23</c:v>
                </c:pt>
                <c:pt idx="66">
                  <c:v>321.58999999999997</c:v>
                </c:pt>
                <c:pt idx="67">
                  <c:v>322.31</c:v>
                </c:pt>
                <c:pt idx="68">
                  <c:v>323.04000000000002</c:v>
                </c:pt>
                <c:pt idx="69">
                  <c:v>324.23</c:v>
                </c:pt>
                <c:pt idx="70">
                  <c:v>325.54000000000002</c:v>
                </c:pt>
                <c:pt idx="71">
                  <c:v>326.42</c:v>
                </c:pt>
                <c:pt idx="72">
                  <c:v>327.45</c:v>
                </c:pt>
                <c:pt idx="73">
                  <c:v>329.43</c:v>
                </c:pt>
                <c:pt idx="74">
                  <c:v>330.21</c:v>
                </c:pt>
                <c:pt idx="75">
                  <c:v>331.36</c:v>
                </c:pt>
                <c:pt idx="76">
                  <c:v>331.92</c:v>
                </c:pt>
                <c:pt idx="77">
                  <c:v>333.73</c:v>
                </c:pt>
                <c:pt idx="78">
                  <c:v>335.42</c:v>
                </c:pt>
                <c:pt idx="79">
                  <c:v>337.1</c:v>
                </c:pt>
                <c:pt idx="80">
                  <c:v>338.99</c:v>
                </c:pt>
                <c:pt idx="81">
                  <c:v>340.36</c:v>
                </c:pt>
                <c:pt idx="82">
                  <c:v>341.57</c:v>
                </c:pt>
                <c:pt idx="83">
                  <c:v>342.53</c:v>
                </c:pt>
                <c:pt idx="84">
                  <c:v>344.24</c:v>
                </c:pt>
                <c:pt idx="85">
                  <c:v>345.72</c:v>
                </c:pt>
                <c:pt idx="86">
                  <c:v>347.15</c:v>
                </c:pt>
                <c:pt idx="87">
                  <c:v>348.93</c:v>
                </c:pt>
                <c:pt idx="88">
                  <c:v>351.47</c:v>
                </c:pt>
                <c:pt idx="89">
                  <c:v>353.15</c:v>
                </c:pt>
                <c:pt idx="90">
                  <c:v>354.29</c:v>
                </c:pt>
                <c:pt idx="91">
                  <c:v>355.68</c:v>
                </c:pt>
                <c:pt idx="92">
                  <c:v>356.42</c:v>
                </c:pt>
                <c:pt idx="93">
                  <c:v>357.13</c:v>
                </c:pt>
                <c:pt idx="94">
                  <c:v>358.61</c:v>
                </c:pt>
                <c:pt idx="95">
                  <c:v>360.67</c:v>
                </c:pt>
                <c:pt idx="96">
                  <c:v>362.58</c:v>
                </c:pt>
                <c:pt idx="97">
                  <c:v>363.48</c:v>
                </c:pt>
                <c:pt idx="98">
                  <c:v>366.27</c:v>
                </c:pt>
                <c:pt idx="99">
                  <c:v>368.38</c:v>
                </c:pt>
                <c:pt idx="100">
                  <c:v>369.64</c:v>
                </c:pt>
                <c:pt idx="101">
                  <c:v>371.15</c:v>
                </c:pt>
                <c:pt idx="102">
                  <c:v>373.15</c:v>
                </c:pt>
                <c:pt idx="103">
                  <c:v>375.64</c:v>
                </c:pt>
                <c:pt idx="104">
                  <c:v>377.44</c:v>
                </c:pt>
                <c:pt idx="105">
                  <c:v>379.46</c:v>
                </c:pt>
                <c:pt idx="106">
                  <c:v>381.59</c:v>
                </c:pt>
                <c:pt idx="107">
                  <c:v>383.37</c:v>
                </c:pt>
                <c:pt idx="108">
                  <c:v>385.46</c:v>
                </c:pt>
                <c:pt idx="109">
                  <c:v>386.95</c:v>
                </c:pt>
                <c:pt idx="110">
                  <c:v>389.21</c:v>
                </c:pt>
                <c:pt idx="111">
                  <c:v>391.15</c:v>
                </c:pt>
                <c:pt idx="112">
                  <c:v>393.82</c:v>
                </c:pt>
                <c:pt idx="113">
                  <c:v>396.48</c:v>
                </c:pt>
                <c:pt idx="114">
                  <c:v>398.53000000000003</c:v>
                </c:pt>
                <c:pt idx="115">
                  <c:v>400.59149442372302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93088"/>
        <c:axId val="106951888"/>
      </c:lineChart>
      <c:lineChart>
        <c:grouping val="standard"/>
        <c:varyColors val="0"/>
        <c:ser>
          <c:idx val="1"/>
          <c:order val="1"/>
          <c:tx>
            <c:v>Global NPP Index</c:v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Norbyfrom1900!$S$5:$S$120</c:f>
              <c:numCache>
                <c:formatCode>General</c:formatCode>
                <c:ptCount val="116"/>
                <c:pt idx="0">
                  <c:v>1</c:v>
                </c:pt>
                <c:pt idx="1">
                  <c:v>1.0010990869124112</c:v>
                </c:pt>
                <c:pt idx="2">
                  <c:v>1.0019783564423403</c:v>
                </c:pt>
                <c:pt idx="3">
                  <c:v>1.0028576259722692</c:v>
                </c:pt>
                <c:pt idx="4">
                  <c:v>1.0039567128846805</c:v>
                </c:pt>
                <c:pt idx="5">
                  <c:v>1.0050557997970917</c:v>
                </c:pt>
                <c:pt idx="6">
                  <c:v>1.0059350693270206</c:v>
                </c:pt>
                <c:pt idx="7">
                  <c:v>1.0068143388569497</c:v>
                </c:pt>
                <c:pt idx="8">
                  <c:v>1.0079134257693609</c:v>
                </c:pt>
                <c:pt idx="9">
                  <c:v>1.0087926952992898</c:v>
                </c:pt>
                <c:pt idx="10">
                  <c:v>1.0096719648292189</c:v>
                </c:pt>
                <c:pt idx="11">
                  <c:v>1.0107710517416302</c:v>
                </c:pt>
                <c:pt idx="12">
                  <c:v>1.0116503212715591</c:v>
                </c:pt>
                <c:pt idx="13">
                  <c:v>1.0123097734190059</c:v>
                </c:pt>
                <c:pt idx="14">
                  <c:v>1.012529590801488</c:v>
                </c:pt>
                <c:pt idx="15">
                  <c:v>1.0129692255664526</c:v>
                </c:pt>
                <c:pt idx="16">
                  <c:v>1.0138484950963815</c:v>
                </c:pt>
                <c:pt idx="17">
                  <c:v>1.0147277646263104</c:v>
                </c:pt>
                <c:pt idx="18">
                  <c:v>1.0156070341562395</c:v>
                </c:pt>
                <c:pt idx="19">
                  <c:v>1.016046668921204</c:v>
                </c:pt>
                <c:pt idx="20">
                  <c:v>1.0169259384511329</c:v>
                </c:pt>
                <c:pt idx="21">
                  <c:v>1.0175853905985797</c:v>
                </c:pt>
                <c:pt idx="22">
                  <c:v>1.0184646601285088</c:v>
                </c:pt>
                <c:pt idx="23">
                  <c:v>1.0193439296584377</c:v>
                </c:pt>
                <c:pt idx="24">
                  <c:v>1.0202231991883666</c:v>
                </c:pt>
                <c:pt idx="25">
                  <c:v>1.0211024687182957</c:v>
                </c:pt>
                <c:pt idx="26">
                  <c:v>1.0222015556307069</c:v>
                </c:pt>
                <c:pt idx="27">
                  <c:v>1.0230808251606358</c:v>
                </c:pt>
                <c:pt idx="28">
                  <c:v>1.0239600946905649</c:v>
                </c:pt>
                <c:pt idx="29">
                  <c:v>1.0252789989854583</c:v>
                </c:pt>
                <c:pt idx="30">
                  <c:v>1.025938451132905</c:v>
                </c:pt>
                <c:pt idx="31">
                  <c:v>1.0270375380453163</c:v>
                </c:pt>
                <c:pt idx="32">
                  <c:v>1.0276969901927631</c:v>
                </c:pt>
                <c:pt idx="33">
                  <c:v>1.0290158944876564</c:v>
                </c:pt>
                <c:pt idx="34">
                  <c:v>1.0298951640175855</c:v>
                </c:pt>
                <c:pt idx="35">
                  <c:v>1.0307744335475144</c:v>
                </c:pt>
                <c:pt idx="36">
                  <c:v>1.0316537030774435</c:v>
                </c:pt>
                <c:pt idx="37">
                  <c:v>1.0327527899898548</c:v>
                </c:pt>
                <c:pt idx="38">
                  <c:v>1.0336320595197837</c:v>
                </c:pt>
                <c:pt idx="39">
                  <c:v>1.0340716942847481</c:v>
                </c:pt>
                <c:pt idx="40">
                  <c:v>1.0342915116672304</c:v>
                </c:pt>
                <c:pt idx="41">
                  <c:v>1.0336320595197837</c:v>
                </c:pt>
                <c:pt idx="42">
                  <c:v>1.0329726073723369</c:v>
                </c:pt>
                <c:pt idx="43">
                  <c:v>1.0325329726073724</c:v>
                </c:pt>
                <c:pt idx="44">
                  <c:v>1.0318735204599256</c:v>
                </c:pt>
                <c:pt idx="45">
                  <c:v>1.032093337842408</c:v>
                </c:pt>
                <c:pt idx="46">
                  <c:v>1.032093337842408</c:v>
                </c:pt>
                <c:pt idx="47">
                  <c:v>1.0323131552248901</c:v>
                </c:pt>
                <c:pt idx="48">
                  <c:v>1.0325329726073724</c:v>
                </c:pt>
                <c:pt idx="49">
                  <c:v>1.0334122421373013</c:v>
                </c:pt>
                <c:pt idx="50">
                  <c:v>1.0342915116672304</c:v>
                </c:pt>
                <c:pt idx="51">
                  <c:v>1.0353905985796417</c:v>
                </c:pt>
                <c:pt idx="52">
                  <c:v>1.0362698681095706</c:v>
                </c:pt>
                <c:pt idx="53">
                  <c:v>1.0371491376394997</c:v>
                </c:pt>
                <c:pt idx="54">
                  <c:v>1.038468041934393</c:v>
                </c:pt>
                <c:pt idx="55">
                  <c:v>1.0395671288468042</c:v>
                </c:pt>
                <c:pt idx="56">
                  <c:v>1.0408860331416978</c:v>
                </c:pt>
                <c:pt idx="57">
                  <c:v>1.041985120054109</c:v>
                </c:pt>
                <c:pt idx="58">
                  <c:v>1.043172133919513</c:v>
                </c:pt>
                <c:pt idx="59">
                  <c:v>1.045018599932364</c:v>
                </c:pt>
                <c:pt idx="60">
                  <c:v>1.0469749746364558</c:v>
                </c:pt>
                <c:pt idx="61">
                  <c:v>1.0484257693608388</c:v>
                </c:pt>
                <c:pt idx="62">
                  <c:v>1.0499644910382144</c:v>
                </c:pt>
                <c:pt idx="63">
                  <c:v>1.0513933040243491</c:v>
                </c:pt>
                <c:pt idx="64">
                  <c:v>1.0526462631044977</c:v>
                </c:pt>
                <c:pt idx="65">
                  <c:v>1.0539212039228949</c:v>
                </c:pt>
                <c:pt idx="66">
                  <c:v>1.0569107203246533</c:v>
                </c:pt>
                <c:pt idx="67">
                  <c:v>1.0584934054785256</c:v>
                </c:pt>
                <c:pt idx="68">
                  <c:v>1.0600980723706459</c:v>
                </c:pt>
                <c:pt idx="69">
                  <c:v>1.0627138992221847</c:v>
                </c:pt>
                <c:pt idx="70">
                  <c:v>1.0655935069327021</c:v>
                </c:pt>
                <c:pt idx="71">
                  <c:v>1.0675278998985458</c:v>
                </c:pt>
                <c:pt idx="72">
                  <c:v>1.0697920189381129</c:v>
                </c:pt>
                <c:pt idx="73">
                  <c:v>1.0741444031112615</c:v>
                </c:pt>
                <c:pt idx="74">
                  <c:v>1.0758589786946229</c:v>
                </c:pt>
                <c:pt idx="75">
                  <c:v>1.0783868785931687</c:v>
                </c:pt>
                <c:pt idx="76">
                  <c:v>1.0796178559350693</c:v>
                </c:pt>
                <c:pt idx="77">
                  <c:v>1.0835965505579981</c:v>
                </c:pt>
                <c:pt idx="78">
                  <c:v>1.0873114643219479</c:v>
                </c:pt>
                <c:pt idx="79">
                  <c:v>1.0910043963476497</c:v>
                </c:pt>
                <c:pt idx="80">
                  <c:v>1.0951589448765642</c:v>
                </c:pt>
                <c:pt idx="81">
                  <c:v>1.0981704430165709</c:v>
                </c:pt>
                <c:pt idx="82">
                  <c:v>1.1008302333446061</c:v>
                </c:pt>
                <c:pt idx="83">
                  <c:v>1.1029404802164355</c:v>
                </c:pt>
                <c:pt idx="84">
                  <c:v>1.106699357456882</c:v>
                </c:pt>
                <c:pt idx="85">
                  <c:v>1.1099526547176193</c:v>
                </c:pt>
                <c:pt idx="86">
                  <c:v>1.1130960432871153</c:v>
                </c:pt>
                <c:pt idx="87">
                  <c:v>1.1170087926952994</c:v>
                </c:pt>
                <c:pt idx="88">
                  <c:v>1.1225921542103485</c:v>
                </c:pt>
                <c:pt idx="89">
                  <c:v>1.1262850862360501</c:v>
                </c:pt>
                <c:pt idx="90">
                  <c:v>1.1287910043963478</c:v>
                </c:pt>
                <c:pt idx="91">
                  <c:v>1.1318464660128509</c:v>
                </c:pt>
                <c:pt idx="92">
                  <c:v>1.1334731146432195</c:v>
                </c:pt>
                <c:pt idx="93">
                  <c:v>1.1350338180588435</c:v>
                </c:pt>
                <c:pt idx="94">
                  <c:v>1.1382871153195808</c:v>
                </c:pt>
                <c:pt idx="95">
                  <c:v>1.1428153533987149</c:v>
                </c:pt>
                <c:pt idx="96">
                  <c:v>1.1470138654041258</c:v>
                </c:pt>
                <c:pt idx="97">
                  <c:v>1.1489922218464661</c:v>
                </c:pt>
                <c:pt idx="98">
                  <c:v>1.1551251268177207</c:v>
                </c:pt>
                <c:pt idx="99">
                  <c:v>1.1597632735880961</c:v>
                </c:pt>
                <c:pt idx="100">
                  <c:v>1.1625329726073723</c:v>
                </c:pt>
                <c:pt idx="101">
                  <c:v>1.1658522150828543</c:v>
                </c:pt>
                <c:pt idx="102">
                  <c:v>1.1702485627324992</c:v>
                </c:pt>
                <c:pt idx="103">
                  <c:v>1.1757220155563071</c:v>
                </c:pt>
                <c:pt idx="104">
                  <c:v>1.1796787284409875</c:v>
                </c:pt>
                <c:pt idx="105">
                  <c:v>1.1841190395671288</c:v>
                </c:pt>
                <c:pt idx="106">
                  <c:v>1.1888011498140005</c:v>
                </c:pt>
                <c:pt idx="107">
                  <c:v>1.1927138992221846</c:v>
                </c:pt>
                <c:pt idx="108">
                  <c:v>1.1973080825160636</c:v>
                </c:pt>
                <c:pt idx="109">
                  <c:v>1.200583361515049</c:v>
                </c:pt>
                <c:pt idx="110">
                  <c:v>1.2055512343591479</c:v>
                </c:pt>
                <c:pt idx="111">
                  <c:v>1.2098156915793035</c:v>
                </c:pt>
                <c:pt idx="112">
                  <c:v>1.2156848156915794</c:v>
                </c:pt>
                <c:pt idx="113">
                  <c:v>1.2215319580656072</c:v>
                </c:pt>
                <c:pt idx="114">
                  <c:v>1.2260382144064932</c:v>
                </c:pt>
                <c:pt idx="115">
                  <c:v>1.2305697374887385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50768"/>
        <c:axId val="106951328"/>
      </c:lineChart>
      <c:catAx>
        <c:axId val="1697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51888"/>
        <c:crosses val="autoZero"/>
        <c:auto val="1"/>
        <c:lblAlgn val="ctr"/>
        <c:lblOffset val="100"/>
        <c:tickLblSkip val="20"/>
        <c:noMultiLvlLbl val="0"/>
      </c:catAx>
      <c:valAx>
        <c:axId val="106951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PPM CO2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93088"/>
        <c:crosses val="autoZero"/>
        <c:crossBetween val="between"/>
      </c:valAx>
      <c:valAx>
        <c:axId val="1069513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NPP (1900 = 1)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50768"/>
        <c:crosses val="max"/>
        <c:crossBetween val="between"/>
      </c:valAx>
      <c:catAx>
        <c:axId val="106950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0695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874978127734037"/>
          <c:y val="0.57486038203557888"/>
          <c:w val="0.37170498157198756"/>
          <c:h val="0.23385782274590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C76EFC0-E904-4465-B469-644E6264552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A8F7827-D69A-4A25-A5C0-17269CA9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53CA089-E20F-4DF0-BD95-4F5C92452C5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EB17719-2EF5-4AF0-A1F6-1491553D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2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5962-B928-49CC-BD3D-22231195ADE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5A0F-3230-48E1-8664-C378E11E9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fs.fed.us/fia/fido/index.html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fs.fed.us/fia/fido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639" y="555693"/>
            <a:ext cx="10109916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Forest </a:t>
            </a:r>
            <a:r>
              <a:rPr lang="en-US" b="1" dirty="0">
                <a:latin typeface="+mn-lt"/>
              </a:rPr>
              <a:t>Management and the Expanding Global Forest Carbon Sink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521" y="3862474"/>
            <a:ext cx="9234152" cy="2827853"/>
          </a:xfrm>
        </p:spPr>
        <p:txBody>
          <a:bodyPr>
            <a:normAutofit/>
          </a:bodyPr>
          <a:lstStyle/>
          <a:p>
            <a:r>
              <a:rPr lang="en-US" b="1" dirty="0" smtClean="0"/>
              <a:t>Brent Sohngen (Ohio State University)</a:t>
            </a:r>
          </a:p>
          <a:p>
            <a:r>
              <a:rPr lang="en-US" b="1" dirty="0" smtClean="0"/>
              <a:t>Robert Mendelsohn (Yale University)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With many thanks to: Xiaohui Tian (</a:t>
            </a:r>
            <a:r>
              <a:rPr lang="en-US" b="1" dirty="0" err="1" smtClean="0"/>
              <a:t>Renmin</a:t>
            </a:r>
            <a:r>
              <a:rPr lang="en-US" b="1" dirty="0" smtClean="0"/>
              <a:t> </a:t>
            </a:r>
            <a:r>
              <a:rPr lang="en-US" b="1" dirty="0" err="1" smtClean="0"/>
              <a:t>Univeristy</a:t>
            </a:r>
            <a:r>
              <a:rPr lang="en-US" b="1" dirty="0" smtClean="0"/>
              <a:t> of China), Justin Baker (RTI International), Sara Ohrel (USEPA), Allen Fawcett (USEPA)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718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use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change – forest expansion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set-aside for economic 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environmental purposes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Forest investments (plantations)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fertilization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7920" y="5388170"/>
            <a:ext cx="544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100 million ha of plantations globally</a:t>
            </a:r>
          </a:p>
          <a:p>
            <a:r>
              <a:rPr lang="en-US" sz="2400" dirty="0" smtClean="0"/>
              <a:t>With significant investment in subtropics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0" y="1629815"/>
            <a:ext cx="5127981" cy="3073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31" y="964319"/>
            <a:ext cx="5898469" cy="44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31" y="964319"/>
            <a:ext cx="5898469" cy="44238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use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change – forest expansion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set-aside for economic 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environmental purposes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Forest investments (plantations)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fertilization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7920" y="5388170"/>
            <a:ext cx="544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100 million ha of plantations globally</a:t>
            </a:r>
          </a:p>
          <a:p>
            <a:r>
              <a:rPr lang="en-US" sz="2400" dirty="0" smtClean="0"/>
              <a:t>With significant investment in subtropics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0" y="1629815"/>
            <a:ext cx="5127981" cy="30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use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change – forest expansion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set-aside for economic 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environmental purposes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Forest investments (plantations)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fertilization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58" y="1879431"/>
            <a:ext cx="5903742" cy="36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use change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set-aside for economic and environmental purposes.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Forest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investments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(plantations)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Fire </a:t>
            </a:r>
            <a:r>
              <a:rPr lang="en-US" dirty="0" smtClean="0"/>
              <a:t>exclusion/rotation management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fertilization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54" y="1921047"/>
            <a:ext cx="5339785" cy="3423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4451" y="5570884"/>
            <a:ext cx="166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6" y="1961452"/>
            <a:ext cx="60097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6" y="1961452"/>
            <a:ext cx="6009774" cy="33832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use change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set-aside for economic and environmental purposes.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Forest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investments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(plantations)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Fire </a:t>
            </a:r>
            <a:r>
              <a:rPr lang="en-US" dirty="0" smtClean="0"/>
              <a:t>exclusion/rotation management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fertilization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54" y="1921047"/>
            <a:ext cx="5339785" cy="3423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4451" y="5570884"/>
            <a:ext cx="166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 smtClean="0"/>
              <a:t>What drives the current sink?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use change – forest expansion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set-aside for economic and environmental purposes.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Forest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investments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(plantations)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fertilization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617594" y="1980125"/>
          <a:ext cx="5333999" cy="376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8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98474"/>
            <a:ext cx="10515600" cy="914401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153552"/>
            <a:ext cx="10917702" cy="5416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has the sink grown?</a:t>
            </a:r>
          </a:p>
          <a:p>
            <a:pPr lvl="1"/>
            <a:r>
              <a:rPr lang="en-US" dirty="0" smtClean="0"/>
              <a:t>Carbon fertilization (60%)</a:t>
            </a:r>
          </a:p>
          <a:p>
            <a:pPr lvl="1"/>
            <a:r>
              <a:rPr lang="en-US" dirty="0" smtClean="0"/>
              <a:t>Forest management (40%)</a:t>
            </a:r>
          </a:p>
          <a:p>
            <a:endParaRPr lang="en-US" dirty="0"/>
          </a:p>
          <a:p>
            <a:r>
              <a:rPr lang="en-US" dirty="0" smtClean="0"/>
              <a:t>Is this sustainable? </a:t>
            </a:r>
          </a:p>
          <a:p>
            <a:pPr lvl="1"/>
            <a:r>
              <a:rPr lang="en-US" dirty="0" smtClean="0"/>
              <a:t>The demand for forest resources continues to increase:</a:t>
            </a:r>
          </a:p>
          <a:p>
            <a:pPr lvl="2"/>
            <a:r>
              <a:rPr lang="en-US" dirty="0" smtClean="0"/>
              <a:t>Traditional timber products (building materials, paper, cardboard)</a:t>
            </a:r>
          </a:p>
          <a:p>
            <a:pPr lvl="2"/>
            <a:r>
              <a:rPr lang="en-US" dirty="0" smtClean="0"/>
              <a:t>Energy (biomass and biofuels) + CCS</a:t>
            </a:r>
          </a:p>
          <a:p>
            <a:pPr lvl="2"/>
            <a:r>
              <a:rPr lang="en-US" dirty="0" smtClean="0"/>
              <a:t>Carbon sequestration</a:t>
            </a:r>
          </a:p>
          <a:p>
            <a:pPr lvl="2"/>
            <a:r>
              <a:rPr lang="en-US" dirty="0" smtClean="0"/>
              <a:t>Habitat/biodiversity</a:t>
            </a:r>
          </a:p>
          <a:p>
            <a:pPr lvl="2"/>
            <a:r>
              <a:rPr lang="en-US" dirty="0" smtClean="0"/>
              <a:t>Water quality</a:t>
            </a:r>
          </a:p>
          <a:p>
            <a:endParaRPr lang="en-US" dirty="0" smtClean="0"/>
          </a:p>
          <a:p>
            <a:r>
              <a:rPr lang="en-US" dirty="0" smtClean="0"/>
              <a:t>To address these questions, we develop an intertemporal optimization approach to assess historical and future forest management</a:t>
            </a:r>
          </a:p>
          <a:p>
            <a:pPr lvl="1"/>
            <a:r>
              <a:rPr lang="en-US" dirty="0" smtClean="0"/>
              <a:t>Historical Analysis: Start in 1900 and model the last century.</a:t>
            </a:r>
          </a:p>
          <a:p>
            <a:pPr lvl="1"/>
            <a:r>
              <a:rPr lang="en-US" dirty="0" smtClean="0"/>
              <a:t>Future Analysis: Start in 2015 and model the next century.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7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2275" y="165279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Intertemporal</a:t>
            </a:r>
            <a:r>
              <a:rPr lang="en-US" dirty="0" smtClean="0"/>
              <a:t> economic model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2275" y="1171977"/>
            <a:ext cx="11217500" cy="530609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Based on earlier TSM and GTM (</a:t>
            </a:r>
            <a:r>
              <a:rPr lang="en-US" dirty="0" err="1" smtClean="0"/>
              <a:t>Sedjo</a:t>
            </a:r>
            <a:r>
              <a:rPr lang="en-US" dirty="0" smtClean="0"/>
              <a:t> and Lyon, 1990; Sohngen et al., 1999; Daigneault et al., 2008, 2012).</a:t>
            </a:r>
          </a:p>
          <a:p>
            <a:pPr eaLnBrk="1" hangingPunct="1"/>
            <a:r>
              <a:rPr lang="en-US" dirty="0" smtClean="0"/>
              <a:t>Global timber demand is exogenous and driven by population, income and technology change.  </a:t>
            </a:r>
          </a:p>
          <a:p>
            <a:r>
              <a:rPr lang="en-US" dirty="0"/>
              <a:t>Dynamic </a:t>
            </a:r>
            <a:r>
              <a:rPr lang="en-US" dirty="0" smtClean="0"/>
              <a:t>forests: Timber production determined by optimization over forest age classes, area of accessible and inaccessible land, planting, and management intensity.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track of age </a:t>
            </a:r>
            <a:r>
              <a:rPr lang="en-US" dirty="0" smtClean="0"/>
              <a:t>classes.</a:t>
            </a:r>
            <a:endParaRPr lang="en-US" dirty="0"/>
          </a:p>
          <a:p>
            <a:pPr lvl="1"/>
            <a:r>
              <a:rPr lang="en-US" dirty="0" smtClean="0"/>
              <a:t>Keep track of investments.</a:t>
            </a:r>
          </a:p>
          <a:p>
            <a:pPr lvl="1"/>
            <a:r>
              <a:rPr lang="en-US" dirty="0" smtClean="0"/>
              <a:t>Keep track of where forests are located.</a:t>
            </a:r>
            <a:endParaRPr lang="en-US" dirty="0"/>
          </a:p>
          <a:p>
            <a:pPr eaLnBrk="1" hangingPunct="1"/>
            <a:r>
              <a:rPr lang="en-US" dirty="0" smtClean="0"/>
              <a:t>Forest types: 250 globally, tied to biomes in MC1/2 Dynamic Global Vegetation Model</a:t>
            </a:r>
          </a:p>
          <a:p>
            <a:r>
              <a:rPr lang="en-US" dirty="0"/>
              <a:t>Land demand driven by agricultural markets, but exogenous to model (rents exogenously specified).</a:t>
            </a:r>
          </a:p>
          <a:p>
            <a:r>
              <a:rPr lang="en-US" dirty="0"/>
              <a:t>Prices determined endogenously 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6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6051" y="0"/>
            <a:ext cx="8954558" cy="849659"/>
          </a:xfrm>
        </p:spPr>
        <p:txBody>
          <a:bodyPr/>
          <a:lstStyle/>
          <a:p>
            <a:pPr eaLnBrk="1" hangingPunct="1"/>
            <a:r>
              <a:rPr lang="en-US" dirty="0" smtClean="0"/>
              <a:t>Assumptions  - Historical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50" y="849659"/>
            <a:ext cx="11317931" cy="2971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 smtClean="0"/>
              <a:t>Initial forests</a:t>
            </a:r>
            <a:r>
              <a:rPr lang="en-US" dirty="0" smtClean="0"/>
              <a:t>: Assume forests start as old growth in most locations (some younger stands in the eastern US and Europe); old growth in tropics (so no accumulation there due to aging)</a:t>
            </a:r>
          </a:p>
          <a:p>
            <a:pPr eaLnBrk="1" hangingPunct="1"/>
            <a:r>
              <a:rPr lang="en-US" dirty="0"/>
              <a:t>Income per capita rises from $1263/person to $6038/person (Maddison; DeLong; </a:t>
            </a:r>
            <a:r>
              <a:rPr lang="en-US" dirty="0" err="1"/>
              <a:t>Nordhaus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Population rises from 1.6 billion to 6.1 </a:t>
            </a:r>
            <a:r>
              <a:rPr lang="en-US" dirty="0" smtClean="0"/>
              <a:t>billion from 1900 - 2010</a:t>
            </a:r>
            <a:endParaRPr lang="en-US" dirty="0"/>
          </a:p>
          <a:p>
            <a:pPr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75" y="3663779"/>
            <a:ext cx="50828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3" y="1013253"/>
            <a:ext cx="11430001" cy="564291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 smtClean="0"/>
              <a:t>Carbon Fertilization</a:t>
            </a:r>
            <a:r>
              <a:rPr lang="en-US" dirty="0" smtClean="0"/>
              <a:t>: </a:t>
            </a:r>
          </a:p>
          <a:p>
            <a:pPr lvl="1">
              <a:defRPr/>
            </a:pPr>
            <a:r>
              <a:rPr lang="en-US" dirty="0"/>
              <a:t>CO2 concentration increased from 290 to 369 ppm from 1900 to 2010, or a 27% increase. 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Norby</a:t>
            </a:r>
            <a:r>
              <a:rPr lang="en-US" dirty="0" smtClean="0"/>
              <a:t> et al. (2006) suggest a 23% increase in net primary productivity in forests when CO2 increases from 376 to 550 ppm.  Other studies have shown larger and smaller effects.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Each 1% increase in CO2 concentration, increases NPP by 0.65%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We assume NPP increases 17% due to carbon fertilization</a:t>
            </a:r>
            <a:endParaRPr lang="en-US" dirty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051" y="0"/>
            <a:ext cx="8954558" cy="84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Assumptions  - Historical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3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 the last century…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195754"/>
            <a:ext cx="4965896" cy="54723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Income </a:t>
            </a:r>
            <a:r>
              <a:rPr lang="en-US" dirty="0"/>
              <a:t>per capita </a:t>
            </a:r>
            <a:r>
              <a:rPr lang="en-US" dirty="0" smtClean="0"/>
              <a:t>rose from </a:t>
            </a:r>
            <a:r>
              <a:rPr lang="en-US" dirty="0"/>
              <a:t>$679/person to $7500/person (Maddison; DeLong; </a:t>
            </a:r>
            <a:r>
              <a:rPr lang="en-US" dirty="0" err="1"/>
              <a:t>Nordhaus</a:t>
            </a:r>
            <a:r>
              <a:rPr lang="en-US" dirty="0"/>
              <a:t>)</a:t>
            </a:r>
          </a:p>
          <a:p>
            <a:r>
              <a:rPr lang="en-US" dirty="0"/>
              <a:t>Population </a:t>
            </a:r>
            <a:r>
              <a:rPr lang="en-US" dirty="0" smtClean="0"/>
              <a:t>rose from </a:t>
            </a:r>
            <a:r>
              <a:rPr lang="en-US" dirty="0"/>
              <a:t>1.6 billion to 6.1 </a:t>
            </a:r>
            <a:r>
              <a:rPr lang="en-US" dirty="0" smtClean="0"/>
              <a:t>billion</a:t>
            </a:r>
          </a:p>
          <a:p>
            <a:r>
              <a:rPr lang="en-US" dirty="0" smtClean="0"/>
              <a:t>House size increased from 1500 ft</a:t>
            </a:r>
            <a:r>
              <a:rPr lang="en-US" baseline="30000" dirty="0" smtClean="0"/>
              <a:t>2</a:t>
            </a:r>
            <a:r>
              <a:rPr lang="en-US" dirty="0" smtClean="0"/>
              <a:t> to over 2500 ft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err="1" smtClean="0"/>
              <a:t>asdf</a:t>
            </a:r>
            <a:endParaRPr lang="en-US" dirty="0" smtClean="0"/>
          </a:p>
          <a:p>
            <a:r>
              <a:rPr lang="en-US" dirty="0" smtClean="0"/>
              <a:t>Pulpwood expanded</a:t>
            </a:r>
            <a:r>
              <a:rPr lang="en-US" baseline="30000" dirty="0" smtClean="0"/>
              <a:t>	</a:t>
            </a:r>
            <a:endParaRPr lang="en-US" dirty="0" smtClean="0"/>
          </a:p>
          <a:p>
            <a:r>
              <a:rPr lang="en-US" dirty="0" smtClean="0"/>
              <a:t>An additional 800 million ha were deforested and converted to agriculture (Houghton, 1999, 2003), and 500 million ha were officially reserved.</a:t>
            </a:r>
          </a:p>
          <a:p>
            <a:r>
              <a:rPr lang="en-US" dirty="0" smtClean="0"/>
              <a:t>New values for environment reserved large additional areas of private lands with non policy intervention.</a:t>
            </a:r>
          </a:p>
          <a:p>
            <a:r>
              <a:rPr lang="en-US" dirty="0" smtClean="0"/>
              <a:t>Unprecedented increase in human welfare.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3456" y="1686580"/>
            <a:ext cx="5038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average per capita Income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505" y="2209800"/>
            <a:ext cx="6403895" cy="38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54" y="984422"/>
            <a:ext cx="11573814" cy="556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 smtClean="0"/>
              <a:t>Forest fires</a:t>
            </a:r>
            <a:r>
              <a:rPr lang="en-US" dirty="0" smtClean="0"/>
              <a:t>: Use MC1 model to predict forest fires by region and forest type. </a:t>
            </a:r>
          </a:p>
          <a:p>
            <a:pPr lvl="1">
              <a:defRPr/>
            </a:pPr>
            <a:r>
              <a:rPr lang="en-US" dirty="0" smtClean="0"/>
              <a:t>Incorporate controls that reduce the effects of natural fires by 80% globally over the century.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20" y="2782813"/>
            <a:ext cx="6277232" cy="37642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051" y="0"/>
            <a:ext cx="8954558" cy="84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Assumptions  - Historical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4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52" y="956603"/>
            <a:ext cx="11585216" cy="5361819"/>
          </a:xfrm>
        </p:spPr>
        <p:txBody>
          <a:bodyPr/>
          <a:lstStyle/>
          <a:p>
            <a:r>
              <a:rPr lang="en-US" u="sng" dirty="0" smtClean="0"/>
              <a:t>Land Use</a:t>
            </a:r>
            <a:r>
              <a:rPr lang="en-US" dirty="0" smtClean="0"/>
              <a:t>: Use rental functions to match the aggregate trends in land conversion predicted by Houghton over the past century.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17" y="2139179"/>
            <a:ext cx="7030994" cy="478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051" y="0"/>
            <a:ext cx="8954558" cy="84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Assumptions  - Historical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13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7723" y="0"/>
            <a:ext cx="8229600" cy="957618"/>
          </a:xfrm>
        </p:spPr>
        <p:txBody>
          <a:bodyPr/>
          <a:lstStyle/>
          <a:p>
            <a:pPr eaLnBrk="1" hangingPunct="1"/>
            <a:r>
              <a:rPr lang="en-US" dirty="0" smtClean="0"/>
              <a:t>Results – Historical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815788"/>
            <a:ext cx="10101557" cy="22322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Old growth extraction (non-renewable) drives timber prices upward by 3-4% per year through 1980</a:t>
            </a:r>
          </a:p>
          <a:p>
            <a:pPr>
              <a:defRPr/>
            </a:pPr>
            <a:r>
              <a:rPr lang="en-US" dirty="0" smtClean="0"/>
              <a:t>Timber prices slow down post 1980 as transition to renewable forestry occurs: Sohngen and Haynes (1994) and Haynes (2008)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98" y="2748467"/>
            <a:ext cx="5913375" cy="41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4902" y="77073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Harvests in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20" y="1171821"/>
            <a:ext cx="4583266" cy="2748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20" y="3920225"/>
            <a:ext cx="4583266" cy="2748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086" y="1171821"/>
            <a:ext cx="4583266" cy="2748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086" y="3920225"/>
            <a:ext cx="4583266" cy="27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887" y="139922"/>
            <a:ext cx="11203641" cy="97103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Forest Management and Plantations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2362200" y="1752601"/>
            <a:ext cx="7848600" cy="43735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" y="1061962"/>
            <a:ext cx="5772772" cy="3461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68" y="2933339"/>
            <a:ext cx="5752474" cy="3449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2013" y="3032761"/>
            <a:ext cx="21691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Industrial Plantations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88" y="274973"/>
            <a:ext cx="10515600" cy="1325563"/>
          </a:xfrm>
        </p:spPr>
        <p:txBody>
          <a:bodyPr/>
          <a:lstStyle/>
          <a:p>
            <a:r>
              <a:rPr lang="en-US" dirty="0" smtClean="0"/>
              <a:t>Land Areas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34249"/>
              </p:ext>
            </p:extLst>
          </p:nvPr>
        </p:nvGraphicFramePr>
        <p:xfrm>
          <a:off x="3979570" y="0"/>
          <a:ext cx="7547020" cy="679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553"/>
                <a:gridCol w="1567867"/>
                <a:gridCol w="1647587"/>
                <a:gridCol w="1780460"/>
                <a:gridCol w="1275553"/>
              </a:tblGrid>
              <a:tr h="528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Intensive Plantations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Moderately Intensive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Mgmt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forest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low intensity use)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North America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643.2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658.3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108.4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Europe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1114.6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1115.1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1025.8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1067.6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South &amp; Central America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1204.3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1136.8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1179.9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957.1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1010.5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703.6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703.6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635.6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Rest of World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1254.7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1254.7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1134.6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1137.3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905.5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915.0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World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4920.0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4923.0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114.3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4467.8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4636.9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3817.6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4268.7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8" marR="5589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36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4748" y="0"/>
            <a:ext cx="8229600" cy="793750"/>
          </a:xfrm>
        </p:spPr>
        <p:txBody>
          <a:bodyPr/>
          <a:lstStyle/>
          <a:p>
            <a:pPr eaLnBrk="1" hangingPunct="1"/>
            <a:r>
              <a:rPr lang="en-US" dirty="0" smtClean="0"/>
              <a:t>Deforestation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96" y="1235662"/>
            <a:ext cx="4583266" cy="274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431" y="793750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477" y="1235662"/>
            <a:ext cx="4581742" cy="2746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4772" y="79375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Asia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403" y="4055124"/>
            <a:ext cx="4583266" cy="2748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7028" y="4782995"/>
            <a:ext cx="134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 Saharan</a:t>
            </a:r>
          </a:p>
          <a:p>
            <a:pPr algn="ctr"/>
            <a:r>
              <a:rPr lang="en-US" dirty="0" smtClean="0"/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6460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7" y="0"/>
            <a:ext cx="8229600" cy="868362"/>
          </a:xfrm>
        </p:spPr>
        <p:txBody>
          <a:bodyPr/>
          <a:lstStyle/>
          <a:p>
            <a:r>
              <a:rPr lang="en-US" dirty="0" smtClean="0"/>
              <a:t>Global Carbon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658" y="885078"/>
            <a:ext cx="10990729" cy="1230594"/>
          </a:xfrm>
        </p:spPr>
        <p:txBody>
          <a:bodyPr/>
          <a:lstStyle/>
          <a:p>
            <a:r>
              <a:rPr lang="en-US" dirty="0" smtClean="0"/>
              <a:t>These results are consistent with a large accumulation of carbon in the world’s ecosystems.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24192" y="3436318"/>
            <a:ext cx="1987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Markets amount to</a:t>
            </a:r>
          </a:p>
          <a:p>
            <a:r>
              <a:rPr lang="en-US" dirty="0" smtClean="0"/>
              <a:t>260 million tons C </a:t>
            </a:r>
          </a:p>
          <a:p>
            <a:r>
              <a:rPr lang="en-US" dirty="0" smtClean="0"/>
              <a:t>per year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95" y="1810099"/>
            <a:ext cx="7889650" cy="47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" y="105148"/>
            <a:ext cx="11326906" cy="1325563"/>
          </a:xfrm>
        </p:spPr>
        <p:txBody>
          <a:bodyPr/>
          <a:lstStyle/>
          <a:p>
            <a:r>
              <a:rPr lang="en-US" dirty="0" smtClean="0"/>
              <a:t>How important are carbon fertilization and forest management?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6" y="2329638"/>
            <a:ext cx="5744481" cy="359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821" y="1498734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Timber Prices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64" y="2329639"/>
            <a:ext cx="5998102" cy="3596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1989" y="1046907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Carbon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701223" y="1669409"/>
            <a:ext cx="3336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- 44 </a:t>
            </a:r>
            <a:r>
              <a:rPr lang="en-US" dirty="0" err="1" smtClean="0"/>
              <a:t>Pg</a:t>
            </a:r>
            <a:r>
              <a:rPr lang="en-US" dirty="0" smtClean="0"/>
              <a:t> for no CO2 fertilization</a:t>
            </a:r>
          </a:p>
          <a:p>
            <a:r>
              <a:rPr lang="en-US" dirty="0" smtClean="0"/>
              <a:t>- 27 </a:t>
            </a:r>
            <a:r>
              <a:rPr lang="en-US" dirty="0" err="1" smtClean="0"/>
              <a:t>Pg</a:t>
            </a:r>
            <a:r>
              <a:rPr lang="en-US" dirty="0" smtClean="0"/>
              <a:t> for no forest management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01223" y="1655510"/>
            <a:ext cx="3434863" cy="138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5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6350"/>
            <a:ext cx="9985717" cy="10604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Impact on Cumulative Carbon Emissions (</a:t>
            </a:r>
            <a:r>
              <a:rPr lang="en-US" dirty="0" err="1" smtClean="0"/>
              <a:t>Gt</a:t>
            </a:r>
            <a:r>
              <a:rPr lang="en-US" dirty="0" smtClean="0"/>
              <a:t> C)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5083" y="1066800"/>
            <a:ext cx="11732455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93108"/>
              </p:ext>
            </p:extLst>
          </p:nvPr>
        </p:nvGraphicFramePr>
        <p:xfrm>
          <a:off x="222739" y="1066800"/>
          <a:ext cx="11369039" cy="5629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2960"/>
                <a:gridCol w="2596079"/>
              </a:tblGrid>
              <a:tr h="80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1900-2010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Land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203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Pg C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Deforestation</a:t>
                      </a:r>
                      <a:r>
                        <a:rPr lang="en-US" sz="3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 from IPCC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Carbon Fertilization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- 43.5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Forest Management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- 26.8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Natural Regrowth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- 55.6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Net </a:t>
                      </a:r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(our estimate)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 the last century…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195754"/>
            <a:ext cx="4965896" cy="54723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Income </a:t>
            </a:r>
            <a:r>
              <a:rPr lang="en-US" dirty="0"/>
              <a:t>per capita </a:t>
            </a:r>
            <a:r>
              <a:rPr lang="en-US" dirty="0" smtClean="0"/>
              <a:t>rose from </a:t>
            </a:r>
            <a:r>
              <a:rPr lang="en-US" dirty="0"/>
              <a:t>$679/person to $7500/person (Maddison; DeLong; </a:t>
            </a:r>
            <a:r>
              <a:rPr lang="en-US" dirty="0" err="1"/>
              <a:t>Nordhaus</a:t>
            </a:r>
            <a:r>
              <a:rPr lang="en-US" dirty="0"/>
              <a:t>)</a:t>
            </a:r>
          </a:p>
          <a:p>
            <a:r>
              <a:rPr lang="en-US" dirty="0"/>
              <a:t>Population </a:t>
            </a:r>
            <a:r>
              <a:rPr lang="en-US" dirty="0" smtClean="0"/>
              <a:t>rose from </a:t>
            </a:r>
            <a:r>
              <a:rPr lang="en-US" dirty="0"/>
              <a:t>1.6 billion to 6.1 </a:t>
            </a:r>
            <a:r>
              <a:rPr lang="en-US" dirty="0" smtClean="0"/>
              <a:t>billion</a:t>
            </a:r>
          </a:p>
          <a:p>
            <a:r>
              <a:rPr lang="en-US" dirty="0" smtClean="0"/>
              <a:t>House size increased from 1500 ft</a:t>
            </a:r>
            <a:r>
              <a:rPr lang="en-US" baseline="30000" dirty="0" smtClean="0"/>
              <a:t>2</a:t>
            </a:r>
            <a:r>
              <a:rPr lang="en-US" dirty="0" smtClean="0"/>
              <a:t> to over 2500 ft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err="1" smtClean="0"/>
              <a:t>asdf</a:t>
            </a:r>
            <a:endParaRPr lang="en-US" dirty="0" smtClean="0"/>
          </a:p>
          <a:p>
            <a:r>
              <a:rPr lang="en-US" dirty="0" smtClean="0"/>
              <a:t>Pulpwood expanded</a:t>
            </a:r>
            <a:r>
              <a:rPr lang="en-US" baseline="30000" dirty="0" smtClean="0"/>
              <a:t>	</a:t>
            </a:r>
            <a:endParaRPr lang="en-US" dirty="0" smtClean="0"/>
          </a:p>
          <a:p>
            <a:r>
              <a:rPr lang="en-US" dirty="0" smtClean="0"/>
              <a:t>An additional 800 million ha were deforested and converted to agriculture (Houghton, 1999, 2003), and 500 million ha were officially reserved.</a:t>
            </a:r>
          </a:p>
          <a:p>
            <a:r>
              <a:rPr lang="en-US" dirty="0" smtClean="0"/>
              <a:t>New values for environment reserved large additional areas of private lands with non policy intervention.</a:t>
            </a:r>
          </a:p>
          <a:p>
            <a:r>
              <a:rPr lang="en-US" dirty="0" smtClean="0"/>
              <a:t>Unprecedented increase in human welfare.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98" y="2350219"/>
            <a:ext cx="6262141" cy="3755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0956" y="1715943"/>
            <a:ext cx="5478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 Timber Consumption/Production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74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79" y="326488"/>
            <a:ext cx="10515600" cy="1325563"/>
          </a:xfrm>
        </p:spPr>
        <p:txBody>
          <a:bodyPr/>
          <a:lstStyle/>
          <a:p>
            <a:r>
              <a:rPr lang="en-US" dirty="0" smtClean="0"/>
              <a:t>Effect of Management on recent US flux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597770"/>
              </p:ext>
            </p:extLst>
          </p:nvPr>
        </p:nvGraphicFramePr>
        <p:xfrm>
          <a:off x="292279" y="1864584"/>
          <a:ext cx="5490334" cy="470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048"/>
                <a:gridCol w="652074"/>
                <a:gridCol w="775106"/>
                <a:gridCol w="775106"/>
              </a:tblGrid>
              <a:tr h="774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Effect in US in 1995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Tg</a:t>
                      </a:r>
                      <a:r>
                        <a:rPr lang="en-US" sz="1800" dirty="0">
                          <a:effectLst/>
                        </a:rPr>
                        <a:t> C/</a:t>
                      </a:r>
                      <a:r>
                        <a:rPr lang="en-US" sz="1800" dirty="0" err="1">
                          <a:effectLst/>
                        </a:rPr>
                        <a:t>yr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Tg</a:t>
                      </a:r>
                      <a:r>
                        <a:rPr lang="en-US" sz="1800" dirty="0">
                          <a:effectLst/>
                        </a:rPr>
                        <a:t> C/</a:t>
                      </a:r>
                      <a:r>
                        <a:rPr lang="en-US" sz="1800" dirty="0" err="1">
                          <a:effectLst/>
                        </a:rPr>
                        <a:t>yr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lost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4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Forest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 </a:t>
                      </a:r>
                      <a:r>
                        <a:rPr lang="en-US" sz="1800" dirty="0">
                          <a:effectLst/>
                        </a:rPr>
                        <a:t>Climate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74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Forest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 </a:t>
                      </a:r>
                      <a:r>
                        <a:rPr lang="en-US" sz="1800" dirty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74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Forest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 </a:t>
                      </a:r>
                      <a:r>
                        <a:rPr lang="en-US" sz="1800" dirty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4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Fire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 </a:t>
                      </a:r>
                      <a:r>
                        <a:rPr lang="en-US" sz="1800" dirty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11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Fire Man/No For Man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 </a:t>
                      </a:r>
                      <a:r>
                        <a:rPr lang="en-US" sz="1800" dirty="0">
                          <a:effectLst/>
                        </a:rPr>
                        <a:t>Regen/Climate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-2.5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78928"/>
              </p:ext>
            </p:extLst>
          </p:nvPr>
        </p:nvGraphicFramePr>
        <p:xfrm>
          <a:off x="5997619" y="1864583"/>
          <a:ext cx="5644881" cy="461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4109"/>
                <a:gridCol w="796924"/>
                <a:gridCol w="796924"/>
                <a:gridCol w="796924"/>
              </a:tblGrid>
              <a:tr h="759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Effect in US in 2005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Tg</a:t>
                      </a:r>
                      <a:r>
                        <a:rPr lang="en-US" sz="1800" dirty="0">
                          <a:effectLst/>
                        </a:rPr>
                        <a:t> C/</a:t>
                      </a:r>
                      <a:r>
                        <a:rPr lang="en-US" sz="1800" dirty="0" err="1">
                          <a:effectLst/>
                        </a:rPr>
                        <a:t>yr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Tg</a:t>
                      </a:r>
                      <a:r>
                        <a:rPr lang="en-US" sz="1800" dirty="0">
                          <a:effectLst/>
                        </a:rPr>
                        <a:t> C/</a:t>
                      </a:r>
                      <a:r>
                        <a:rPr lang="en-US" sz="1800" dirty="0" err="1">
                          <a:effectLst/>
                        </a:rPr>
                        <a:t>yr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lost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9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Forest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 </a:t>
                      </a:r>
                      <a:r>
                        <a:rPr lang="en-US" sz="1800" dirty="0">
                          <a:effectLst/>
                        </a:rPr>
                        <a:t>Climate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9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Forest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 </a:t>
                      </a:r>
                      <a:r>
                        <a:rPr lang="en-US" sz="1800" dirty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115.6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9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Forest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 </a:t>
                      </a:r>
                      <a:r>
                        <a:rPr lang="en-US" sz="1800" dirty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9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Fire Management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 </a:t>
                      </a:r>
                      <a:r>
                        <a:rPr lang="en-US" sz="1800" dirty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117.3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Fire Man/No For Man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 </a:t>
                      </a:r>
                      <a:r>
                        <a:rPr lang="en-US" sz="1800" dirty="0">
                          <a:effectLst/>
                        </a:rPr>
                        <a:t>Regen/Climate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-19.6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724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traditional wood products still important</a:t>
            </a:r>
          </a:p>
          <a:p>
            <a:endParaRPr lang="en-US" dirty="0"/>
          </a:p>
          <a:p>
            <a:r>
              <a:rPr lang="en-US" dirty="0" smtClean="0"/>
              <a:t>Demand for biofuels may be increasing</a:t>
            </a:r>
          </a:p>
          <a:p>
            <a:endParaRPr lang="en-US" dirty="0"/>
          </a:p>
          <a:p>
            <a:r>
              <a:rPr lang="en-US" dirty="0" smtClean="0"/>
              <a:t>Will forests still be a sink?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4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Global Prices and Harvests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634345"/>
            <a:ext cx="5787005" cy="347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4344"/>
            <a:ext cx="5787005" cy="3470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9311" y="2111124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Prices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141417" y="2111124"/>
            <a:ext cx="169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923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Carbon Sequestration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47" y="1644864"/>
            <a:ext cx="7799509" cy="47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1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421"/>
            <a:ext cx="10515600" cy="1325563"/>
          </a:xfrm>
        </p:spPr>
        <p:txBody>
          <a:bodyPr/>
          <a:lstStyle/>
          <a:p>
            <a:r>
              <a:rPr lang="en-US" dirty="0" smtClean="0"/>
              <a:t>US Forest Carbon Sequestration by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120" y="1361984"/>
            <a:ext cx="8075759" cy="53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60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Results to Alternative Economic Assumptions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899" y="1864262"/>
            <a:ext cx="7649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6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56" y="0"/>
            <a:ext cx="10515600" cy="1325563"/>
          </a:xfrm>
        </p:spPr>
        <p:txBody>
          <a:bodyPr/>
          <a:lstStyle/>
          <a:p>
            <a:r>
              <a:rPr lang="en-US" dirty="0" smtClean="0"/>
              <a:t>Does Climate Change Alter the Results?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17430"/>
          <a:ext cx="12191998" cy="5653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166"/>
                <a:gridCol w="1657166"/>
                <a:gridCol w="1479611"/>
                <a:gridCol w="1479611"/>
                <a:gridCol w="1479611"/>
                <a:gridCol w="1479611"/>
                <a:gridCol w="1479611"/>
                <a:gridCol w="1479611"/>
              </a:tblGrid>
              <a:tr h="1035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Land Use 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 Management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 Management/No Land Use 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Management=0/No Land Use 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 Demand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87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Without Climate Change Impacts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Aboveground Tg C in 2050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24,088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24,570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24,082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23,182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25,732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difference from baseline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Aboveground Tg C in 2100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27,803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25,982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27,518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25,726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24,235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31,952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difference from baseline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-12.8%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360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With Climate Change Impacts (Average and min and max of scenarios)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Aboveground Tg C in 2050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24,727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(24274,25221)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24,248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(23709, 24800)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24,638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(24118, 25182)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24,152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(23575, 24756)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23,439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(22802, 23937)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25,704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(25334, 26202)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1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difference from baseline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-1.9%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(-1.7, -2.3)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-0.4%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(-0.2, -0.6)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-2.3%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(-1.8, -2.9)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-5.2%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(-5.1, -6.1)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(3.9, 4.4)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73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Aboveground Tg C in 2100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28,317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(27065, 29327)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26,638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(25243, 27393)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28,044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(26659, 29160)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26,336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(24874, 27187)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25,084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(23691, 25874)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32,211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(30768, 33789)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1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difference from baseline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-5.9%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(-6.6, -6.7)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(-0.6, -1.5)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(-7.3, -8.1)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-11.4%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(-11.8, -12.5)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13.8%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(15.2, 13.7)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272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056068"/>
            <a:ext cx="11230378" cy="5550794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analysis suggests that management is 20-40% of global carbon sink, and critical part of US carbon sink.</a:t>
            </a:r>
          </a:p>
          <a:p>
            <a:endParaRPr lang="en-US" dirty="0" smtClean="0"/>
          </a:p>
          <a:p>
            <a:r>
              <a:rPr lang="en-US" dirty="0" smtClean="0"/>
              <a:t>Management </a:t>
            </a:r>
            <a:r>
              <a:rPr lang="en-US" dirty="0" smtClean="0"/>
              <a:t>has strong long-term implications for forest carbon sequestration</a:t>
            </a:r>
            <a:r>
              <a:rPr lang="en-US" dirty="0" smtClean="0"/>
              <a:t>. As important as land use.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Climate </a:t>
            </a:r>
            <a:r>
              <a:rPr lang="en-US" dirty="0"/>
              <a:t>change can reduce sequestration, but most scenarios suggest positive sequestration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Higher demand for wood products increases incentives to manage and increases carbon stored in </a:t>
            </a:r>
            <a:r>
              <a:rPr lang="en-US" dirty="0" smtClean="0"/>
              <a:t>forests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43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smtClean="0"/>
              <a:t>What happened to the world’s forests?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28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79"/>
            <a:ext cx="10972800" cy="1143000"/>
          </a:xfrm>
        </p:spPr>
        <p:txBody>
          <a:bodyPr/>
          <a:lstStyle/>
          <a:p>
            <a:r>
              <a:rPr lang="en-US" dirty="0" smtClean="0"/>
              <a:t>Forestry became sustainable on a global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93" y="1552987"/>
            <a:ext cx="4941194" cy="58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Prices and stocks stabilized...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98347" y="1417759"/>
                <a:ext cx="2965311" cy="855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36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600" dirty="0" smtClean="0"/>
                  <a:t> = r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47" y="1417759"/>
                <a:ext cx="2965311" cy="855362"/>
              </a:xfrm>
              <a:prstGeom prst="rect">
                <a:avLst/>
              </a:prstGeom>
              <a:blipFill rotWithShape="0">
                <a:blip r:embed="rId2"/>
                <a:stretch>
                  <a:fillRect l="-206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416" y="3021656"/>
            <a:ext cx="6770584" cy="38363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656"/>
            <a:ext cx="5550794" cy="383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5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Forestry became sustainable on a global basis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38620"/>
            <a:ext cx="5562600" cy="531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6879" y="6172067"/>
            <a:ext cx="118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33269" y="3382702"/>
            <a:ext cx="32182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Since 1900, the net of the </a:t>
            </a:r>
          </a:p>
          <a:p>
            <a:r>
              <a:rPr lang="en-US" sz="2000" dirty="0" smtClean="0"/>
              <a:t>Residual land sink and </a:t>
            </a:r>
          </a:p>
          <a:p>
            <a:r>
              <a:rPr lang="en-US" sz="2000" dirty="0" smtClean="0"/>
              <a:t>Deforestation has been an </a:t>
            </a:r>
          </a:p>
          <a:p>
            <a:r>
              <a:rPr lang="en-US" sz="2000" dirty="0" smtClean="0"/>
              <a:t>Increase in carbon by over </a:t>
            </a:r>
          </a:p>
          <a:p>
            <a:r>
              <a:rPr lang="en-US" sz="2000" dirty="0" smtClean="0"/>
              <a:t>200 million tons C/</a:t>
            </a:r>
            <a:r>
              <a:rPr lang="en-US" sz="2000" dirty="0" err="1" smtClean="0"/>
              <a:t>yr</a:t>
            </a:r>
            <a:r>
              <a:rPr lang="en-US" sz="2000" dirty="0" smtClean="0"/>
              <a:t> globally</a:t>
            </a:r>
            <a:endParaRPr lang="en-US" sz="2000" dirty="0"/>
          </a:p>
        </p:txBody>
      </p:sp>
      <p:sp>
        <p:nvSpPr>
          <p:cNvPr id="8" name="Right Brace 7"/>
          <p:cNvSpPr/>
          <p:nvPr/>
        </p:nvSpPr>
        <p:spPr>
          <a:xfrm>
            <a:off x="8343900" y="374111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4114800" cy="45259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Carbon has </a:t>
            </a:r>
          </a:p>
          <a:p>
            <a:pPr marL="0" indent="0">
              <a:buNone/>
            </a:pPr>
            <a:r>
              <a:rPr lang="en-US" dirty="0" smtClean="0"/>
              <a:t>continued to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ncrease in</a:t>
            </a:r>
          </a:p>
          <a:p>
            <a:pPr marL="0" indent="0">
              <a:buNone/>
            </a:pPr>
            <a:r>
              <a:rPr lang="en-US" dirty="0" smtClean="0"/>
              <a:t>the world’s 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 smtClean="0"/>
              <a:t>Forest Sustainability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Land </a:t>
            </a:r>
            <a:r>
              <a:rPr lang="en-US" dirty="0"/>
              <a:t>use </a:t>
            </a:r>
            <a:r>
              <a:rPr lang="en-US" dirty="0" smtClean="0"/>
              <a:t>change – forest expansion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Harvesting patterns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Age class of harvest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set-aside for economic and environmental purposes.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Forest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investments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(plantations)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fertilization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09" y="1325563"/>
            <a:ext cx="5271558" cy="3161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9217" y="4888318"/>
            <a:ext cx="20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Oswalt</a:t>
            </a:r>
            <a:r>
              <a:rPr lang="en-US" dirty="0" smtClean="0"/>
              <a:t> et al. (2012)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351" y="5659260"/>
            <a:ext cx="5888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trend has emerged throughout the world</a:t>
            </a:r>
          </a:p>
          <a:p>
            <a:r>
              <a:rPr lang="en-US" sz="2400" dirty="0" smtClean="0"/>
              <a:t>Europe, Russia, China, South America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3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use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change – forest expansion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Harvesting patterns </a:t>
            </a:r>
          </a:p>
          <a:p>
            <a:pPr lvl="1"/>
            <a:r>
              <a:rPr lang="en-US" dirty="0"/>
              <a:t>Age class of harvest </a:t>
            </a:r>
          </a:p>
          <a:p>
            <a:pPr lvl="1"/>
            <a:r>
              <a:rPr lang="en-US" dirty="0"/>
              <a:t>Land set-aside for </a:t>
            </a:r>
            <a:r>
              <a:rPr lang="en-US" dirty="0" smtClean="0"/>
              <a:t>economic and environmental purposes.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Forest investments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(plantations)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fertilization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829" y="1848735"/>
            <a:ext cx="5271559" cy="316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8328" y="5253633"/>
            <a:ext cx="396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USDA Forest Service FIA data</a:t>
            </a:r>
          </a:p>
          <a:p>
            <a:r>
              <a:rPr lang="en-US" dirty="0" smtClean="0"/>
              <a:t>Forest Inventory Data Online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apps.fs.fed.us/fia/fido/index.html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67" y="646582"/>
            <a:ext cx="5980233" cy="44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67" y="646582"/>
            <a:ext cx="5980233" cy="4485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1" y="0"/>
            <a:ext cx="10515600" cy="1325563"/>
          </a:xfrm>
        </p:spPr>
        <p:txBody>
          <a:bodyPr/>
          <a:lstStyle/>
          <a:p>
            <a:r>
              <a:rPr lang="en-US" dirty="0"/>
              <a:t>Forest 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621" y="1519707"/>
            <a:ext cx="5807299" cy="4657256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Land use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change – forest expansion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Harvesting patterns </a:t>
            </a:r>
          </a:p>
          <a:p>
            <a:pPr lvl="1"/>
            <a:r>
              <a:rPr lang="en-US" dirty="0"/>
              <a:t>Age class of harvest </a:t>
            </a:r>
          </a:p>
          <a:p>
            <a:pPr lvl="1"/>
            <a:r>
              <a:rPr lang="en-US" dirty="0"/>
              <a:t>Land set-aside for </a:t>
            </a:r>
            <a:r>
              <a:rPr lang="en-US" dirty="0" smtClean="0"/>
              <a:t>economic and environmental purposes.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Forest investments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(plantations)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Fire exclusion/rotation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fertilization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29" y="1848735"/>
            <a:ext cx="5271559" cy="316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8328" y="5253633"/>
            <a:ext cx="396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USDA Forest Service FIA data</a:t>
            </a:r>
          </a:p>
          <a:p>
            <a:r>
              <a:rPr lang="en-US" dirty="0" smtClean="0"/>
              <a:t>Forest Inventory Data Online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apps.fs.fed.us/fia/fido/index.html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15044</TotalTime>
  <Words>1801</Words>
  <Application>Microsoft Office PowerPoint</Application>
  <PresentationFormat>Widescreen</PresentationFormat>
  <Paragraphs>480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Forest Management and the Expanding Global Forest Carbon Sink</vt:lpstr>
      <vt:lpstr>Over the last century…</vt:lpstr>
      <vt:lpstr>Over the last century…</vt:lpstr>
      <vt:lpstr>What happened to the world’s forests?</vt:lpstr>
      <vt:lpstr>Forestry became sustainable on a global basis</vt:lpstr>
      <vt:lpstr>Forestry became sustainable on a global basis</vt:lpstr>
      <vt:lpstr>Forest Sustainability</vt:lpstr>
      <vt:lpstr>Forest Sustainability</vt:lpstr>
      <vt:lpstr>Forest Sustainability</vt:lpstr>
      <vt:lpstr>Forest Sustainability</vt:lpstr>
      <vt:lpstr>Forest Sustainability</vt:lpstr>
      <vt:lpstr>Forest Sustainability</vt:lpstr>
      <vt:lpstr>Forest Sustainability</vt:lpstr>
      <vt:lpstr>Forest Sustainability</vt:lpstr>
      <vt:lpstr>What drives the current sink?</vt:lpstr>
      <vt:lpstr>Questions?</vt:lpstr>
      <vt:lpstr>Intertemporal economic model</vt:lpstr>
      <vt:lpstr>Assumptions  - Historical Analysis</vt:lpstr>
      <vt:lpstr>PowerPoint Presentation</vt:lpstr>
      <vt:lpstr>PowerPoint Presentation</vt:lpstr>
      <vt:lpstr>PowerPoint Presentation</vt:lpstr>
      <vt:lpstr>Results – Historical Analysis</vt:lpstr>
      <vt:lpstr>Harvests in 20th Century</vt:lpstr>
      <vt:lpstr>Forest Management and Plantations</vt:lpstr>
      <vt:lpstr>Land Areas</vt:lpstr>
      <vt:lpstr>Deforestation</vt:lpstr>
      <vt:lpstr>Global Carbon</vt:lpstr>
      <vt:lpstr>How important are carbon fertilization and forest management?</vt:lpstr>
      <vt:lpstr>Impact on Cumulative Carbon Emissions (Gt C)</vt:lpstr>
      <vt:lpstr>Effect of Management on recent US flux</vt:lpstr>
      <vt:lpstr>Looking forward…</vt:lpstr>
      <vt:lpstr>GTM Global Prices and Harvests</vt:lpstr>
      <vt:lpstr>Global Carbon Sequestration </vt:lpstr>
      <vt:lpstr>US Forest Carbon Sequestration by Type</vt:lpstr>
      <vt:lpstr>Sensitivity of Results to Alternative Economic Assumptions</vt:lpstr>
      <vt:lpstr>Does Climate Change Alter the Results?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in Carbon Sequestration Projections for the US:  Land Use Trends, Climate Change and Biofuels</dc:title>
  <dc:creator>Brent Sohngen</dc:creator>
  <cp:lastModifiedBy>Sohngen, Brent L.</cp:lastModifiedBy>
  <cp:revision>180</cp:revision>
  <cp:lastPrinted>2017-01-12T11:58:00Z</cp:lastPrinted>
  <dcterms:created xsi:type="dcterms:W3CDTF">2014-05-31T03:38:22Z</dcterms:created>
  <dcterms:modified xsi:type="dcterms:W3CDTF">2017-01-27T01:52:02Z</dcterms:modified>
</cp:coreProperties>
</file>